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9999"/>
    <a:srgbClr val="66CCFF"/>
    <a:srgbClr val="FF9933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50" autoAdjust="0"/>
    <p:restoredTop sz="94660"/>
  </p:normalViewPr>
  <p:slideViewPr>
    <p:cSldViewPr>
      <p:cViewPr>
        <p:scale>
          <a:sx n="50" d="100"/>
          <a:sy n="50" d="100"/>
        </p:scale>
        <p:origin x="-109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99CB09B-3882-4185-93C8-5A3F7F7FD138}" type="datetimeFigureOut">
              <a:rPr lang="en-GB"/>
              <a:pPr/>
              <a:t>14/03/2014</a:t>
            </a:fld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DBC4292-F855-4719-97F5-F42FA9EDD70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BFAF7-B968-4A3D-9A2F-EE34E1313210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15C2-1F32-4E27-B77D-215F85D93B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DC7F-DDD6-406C-9A5A-3595761AC823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075B-C793-4280-B59A-365DBEB540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8599-B31A-4B71-BA07-5BA556971F12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8C1A-68F1-439B-8CF1-B4EA0558B1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5205A-9492-40B0-83A9-F846E862A6D0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278D-932D-453E-BB0C-ADF1FEF7A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C54FD-BBEF-480E-980D-9439548EEF45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8F37-3D57-4D31-8281-6C21F520C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8052-4EDF-41E8-ABAB-860A4B540316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6163B-DEF0-41F8-AEED-7A10B8C27F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58A6-F95A-480D-AE6C-AAEB27F23596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2181-79E6-4C60-ABD9-EFB9026F6E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C527-C2F6-415A-B9A8-8EECDFF85924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95D5-F9C6-4CBD-A407-F849E70C1B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38D4-E8E3-4A87-9AEE-0A014F5EB27D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329C-FFB8-4EAA-8B01-4891FB562F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03AEA-F11D-4E4F-B3D3-9E011D420F02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07DC-1406-45C5-A13E-2C1E7AD839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3AF0-FCF6-45DF-AF06-213F1A314886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F3DDE-ACC2-415A-9AD4-4DFBFBD657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4C3F0F-526D-4D53-95BF-161D40E6650C}" type="datetimeFigureOut">
              <a:rPr lang="en-GB"/>
              <a:pPr>
                <a:defRPr/>
              </a:pPr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A4CCAB-EDA4-4E01-B1A7-C3D136FA7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bR_rakild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Polygons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4463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FF0000"/>
                </a:solidFill>
              </a:rPr>
              <a:t>Think – Pair – Share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What do you think a Polygon 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539750" y="2852738"/>
            <a:ext cx="8077200" cy="2971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Polygon is...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840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Calibri" pitchFamily="34" charset="0"/>
              </a:rPr>
              <a:t>…a </a:t>
            </a:r>
            <a:r>
              <a:rPr lang="en-US" sz="3600" b="1">
                <a:solidFill>
                  <a:srgbClr val="FF6600"/>
                </a:solidFill>
                <a:latin typeface="Calibri" pitchFamily="34" charset="0"/>
              </a:rPr>
              <a:t>2-D</a:t>
            </a:r>
            <a:r>
              <a:rPr lang="en-US" sz="3600">
                <a:latin typeface="Calibri" pitchFamily="34" charset="0"/>
              </a:rPr>
              <a:t> shape made when </a:t>
            </a:r>
            <a:r>
              <a:rPr lang="en-US" sz="3600" b="1">
                <a:solidFill>
                  <a:srgbClr val="FF6600"/>
                </a:solidFill>
                <a:latin typeface="Calibri" pitchFamily="34" charset="0"/>
              </a:rPr>
              <a:t>line segments</a:t>
            </a:r>
            <a:r>
              <a:rPr lang="en-US" sz="3600">
                <a:latin typeface="Calibri" pitchFamily="34" charset="0"/>
              </a:rPr>
              <a:t> enclose a </a:t>
            </a:r>
            <a:r>
              <a:rPr lang="en-US" sz="3600" b="1">
                <a:solidFill>
                  <a:srgbClr val="FF6600"/>
                </a:solidFill>
                <a:latin typeface="Calibri" pitchFamily="34" charset="0"/>
              </a:rPr>
              <a:t>region</a:t>
            </a:r>
            <a:r>
              <a:rPr lang="en-US" sz="3600">
                <a:latin typeface="Calibri" pitchFamily="34" charset="0"/>
              </a:rPr>
              <a:t>.</a:t>
            </a:r>
            <a:endParaRPr lang="en-GB" sz="3600">
              <a:latin typeface="Calibri" pitchFamily="34" charset="0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4570413" y="29860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</a:t>
            </a:r>
            <a:endParaRPr lang="en-GB">
              <a:latin typeface="Calibri" pitchFamily="34" charset="0"/>
            </a:endParaRP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2922588" y="39258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B</a:t>
            </a:r>
            <a:endParaRPr lang="en-GB">
              <a:latin typeface="Calibri" pitchFamily="34" charset="0"/>
            </a:endParaRPr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2946400" y="5272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</a:t>
            </a:r>
            <a:endParaRPr lang="en-GB">
              <a:latin typeface="Calibri" pitchFamily="34" charset="0"/>
            </a:endParaRPr>
          </a:p>
        </p:txBody>
      </p: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4722813" y="53482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</a:t>
            </a:r>
            <a:endParaRPr lang="en-GB">
              <a:latin typeface="Calibri" pitchFamily="34" charset="0"/>
            </a:endParaRP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5408613" y="42052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</a:t>
            </a:r>
            <a:endParaRPr lang="en-GB">
              <a:latin typeface="Calibri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762000" y="4070350"/>
            <a:ext cx="1963738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The line segments are called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sides</a:t>
            </a:r>
            <a:r>
              <a:rPr lang="en-US">
                <a:latin typeface="Calibri" pitchFamily="34" charset="0"/>
              </a:rPr>
              <a:t>.</a:t>
            </a:r>
            <a:endParaRPr lang="en-GB">
              <a:latin typeface="Calibri" pitchFamily="34" charset="0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V="1">
            <a:off x="2205038" y="4816475"/>
            <a:ext cx="1068387" cy="177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867400" y="3138488"/>
            <a:ext cx="2608263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An end point is called a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vertex</a:t>
            </a:r>
            <a:r>
              <a:rPr lang="en-US">
                <a:latin typeface="Calibri" pitchFamily="34" charset="0"/>
              </a:rPr>
              <a:t>. Together they are called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vertices</a:t>
            </a:r>
            <a:r>
              <a:rPr lang="en-US">
                <a:latin typeface="Calibri" pitchFamily="34" charset="0"/>
              </a:rPr>
              <a:t>.</a:t>
            </a:r>
            <a:endParaRPr lang="en-GB">
              <a:latin typeface="Calibri" pitchFamily="34" charset="0"/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 flipV="1">
            <a:off x="4776788" y="3429000"/>
            <a:ext cx="1090612" cy="2809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25"/>
          <p:cNvSpPr>
            <a:spLocks/>
          </p:cNvSpPr>
          <p:nvPr/>
        </p:nvSpPr>
        <p:spPr bwMode="auto">
          <a:xfrm>
            <a:off x="3275013" y="3443288"/>
            <a:ext cx="2133600" cy="1981200"/>
          </a:xfrm>
          <a:custGeom>
            <a:avLst/>
            <a:gdLst>
              <a:gd name="T0" fmla="*/ 48 w 1547"/>
              <a:gd name="T1" fmla="*/ 1392 h 1392"/>
              <a:gd name="T2" fmla="*/ 1056 w 1547"/>
              <a:gd name="T3" fmla="*/ 1392 h 1392"/>
              <a:gd name="T4" fmla="*/ 1547 w 1547"/>
              <a:gd name="T5" fmla="*/ 745 h 1392"/>
              <a:gd name="T6" fmla="*/ 1056 w 1547"/>
              <a:gd name="T7" fmla="*/ 0 h 1392"/>
              <a:gd name="T8" fmla="*/ 0 w 1547"/>
              <a:gd name="T9" fmla="*/ 624 h 1392"/>
              <a:gd name="T10" fmla="*/ 48 w 1547"/>
              <a:gd name="T11" fmla="*/ 1392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7"/>
              <a:gd name="T19" fmla="*/ 0 h 1392"/>
              <a:gd name="T20" fmla="*/ 1547 w 1547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7" h="1392">
                <a:moveTo>
                  <a:pt x="48" y="1392"/>
                </a:moveTo>
                <a:lnTo>
                  <a:pt x="1056" y="1392"/>
                </a:lnTo>
                <a:lnTo>
                  <a:pt x="1547" y="745"/>
                </a:lnTo>
                <a:lnTo>
                  <a:pt x="1056" y="0"/>
                </a:lnTo>
                <a:lnTo>
                  <a:pt x="0" y="624"/>
                </a:lnTo>
                <a:lnTo>
                  <a:pt x="48" y="1392"/>
                </a:lnTo>
                <a:close/>
              </a:path>
            </a:pathLst>
          </a:custGeom>
          <a:gradFill rotWithShape="0">
            <a:gsLst>
              <a:gs pos="0">
                <a:srgbClr val="8AC5FF"/>
              </a:gs>
              <a:gs pos="100000">
                <a:srgbClr val="3399FF"/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Which of these shapes are Polygons?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288" y="1397000"/>
          <a:ext cx="8208962" cy="4840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/>
                <a:gridCol w="2736304"/>
                <a:gridCol w="2736304"/>
              </a:tblGrid>
              <a:tr h="2420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201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5376" name="Picture 2" descr="IMG00049"/>
          <p:cNvPicPr>
            <a:picLocks noChangeAspect="1" noChangeArrowheads="1"/>
          </p:cNvPicPr>
          <p:nvPr/>
        </p:nvPicPr>
        <p:blipFill>
          <a:blip r:embed="rId2"/>
          <a:srcRect l="28946" r="48920" b="-4791"/>
          <a:stretch>
            <a:fillRect/>
          </a:stretch>
        </p:blipFill>
        <p:spPr bwMode="auto">
          <a:xfrm>
            <a:off x="3563938" y="1341438"/>
            <a:ext cx="20875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" descr="IMG00049"/>
          <p:cNvPicPr>
            <a:picLocks noChangeAspect="1" noChangeArrowheads="1"/>
          </p:cNvPicPr>
          <p:nvPr/>
        </p:nvPicPr>
        <p:blipFill>
          <a:blip r:embed="rId2"/>
          <a:srcRect t="14970" r="72757"/>
          <a:stretch>
            <a:fillRect/>
          </a:stretch>
        </p:blipFill>
        <p:spPr bwMode="auto">
          <a:xfrm>
            <a:off x="487363" y="3933825"/>
            <a:ext cx="25717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" descr="IMG00049"/>
          <p:cNvPicPr>
            <a:picLocks noChangeAspect="1" noChangeArrowheads="1"/>
          </p:cNvPicPr>
          <p:nvPr/>
        </p:nvPicPr>
        <p:blipFill>
          <a:blip r:embed="rId2"/>
          <a:srcRect l="52783" t="-52396"/>
          <a:stretch>
            <a:fillRect/>
          </a:stretch>
        </p:blipFill>
        <p:spPr bwMode="auto">
          <a:xfrm>
            <a:off x="5795963" y="1125538"/>
            <a:ext cx="28448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3" descr="IMG000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628775"/>
            <a:ext cx="230346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4" descr="IMG000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292600"/>
            <a:ext cx="25082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lowchart: Punched Tape 11"/>
          <p:cNvSpPr/>
          <p:nvPr/>
        </p:nvSpPr>
        <p:spPr>
          <a:xfrm>
            <a:off x="6227763" y="4221163"/>
            <a:ext cx="1800225" cy="1223962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Multiply 12"/>
          <p:cNvSpPr/>
          <p:nvPr/>
        </p:nvSpPr>
        <p:spPr>
          <a:xfrm>
            <a:off x="1908175" y="2349500"/>
            <a:ext cx="1295400" cy="165576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Multiply 13"/>
          <p:cNvSpPr/>
          <p:nvPr/>
        </p:nvSpPr>
        <p:spPr>
          <a:xfrm>
            <a:off x="4643438" y="4724400"/>
            <a:ext cx="1296987" cy="16573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7380288" y="4724400"/>
            <a:ext cx="1295400" cy="16573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 rot="18614080">
            <a:off x="4766469" y="2940844"/>
            <a:ext cx="1152525" cy="3603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 rot="2564156">
            <a:off x="4541838" y="3124200"/>
            <a:ext cx="752475" cy="4191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 rot="18614080">
            <a:off x="7529513" y="2941638"/>
            <a:ext cx="1152525" cy="358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 rot="2564156">
            <a:off x="7305675" y="3124200"/>
            <a:ext cx="752475" cy="4191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>
          <a:xfrm rot="18614080">
            <a:off x="2029619" y="5317331"/>
            <a:ext cx="1152525" cy="3603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Rectangle 20"/>
          <p:cNvSpPr/>
          <p:nvPr/>
        </p:nvSpPr>
        <p:spPr>
          <a:xfrm rot="2564156">
            <a:off x="1806575" y="5500688"/>
            <a:ext cx="752475" cy="4191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Polygons are named according to the number of sides they have?</a:t>
            </a:r>
            <a:endParaRPr lang="en-GB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755650" y="1412875"/>
          <a:ext cx="7777163" cy="5040313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sides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8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polygon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E890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5CF"/>
                    </a:solidFill>
                  </a:tcPr>
                </a:tc>
              </a:tr>
            </a:tbl>
          </a:graphicData>
        </a:graphic>
      </p:graphicFrame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5435600" y="2060575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Triangle</a:t>
            </a:r>
            <a:endParaRPr lang="en-GB">
              <a:latin typeface="Calibri" pitchFamily="34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5148263" y="2636838"/>
            <a:ext cx="2757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Quadrilateral</a:t>
            </a:r>
            <a:endParaRPr lang="en-GB">
              <a:latin typeface="Calibri" pitchFamily="34" charset="0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5364163" y="3284538"/>
            <a:ext cx="212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Pentagon</a:t>
            </a:r>
            <a:endParaRPr lang="en-GB">
              <a:latin typeface="Calibri" pitchFamily="34" charset="0"/>
            </a:endParaRP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5364163" y="3716338"/>
            <a:ext cx="200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Hexagon</a:t>
            </a:r>
            <a:endParaRPr lang="en-GB">
              <a:latin typeface="Calibri" pitchFamily="34" charset="0"/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5364163" y="4365625"/>
            <a:ext cx="2152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Heptagon</a:t>
            </a:r>
            <a:endParaRPr lang="en-GB">
              <a:latin typeface="Calibri" pitchFamily="34" charset="0"/>
            </a:endParaRP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5435600" y="486886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Octagon</a:t>
            </a:r>
            <a:endParaRPr lang="en-GB">
              <a:latin typeface="Calibri" pitchFamily="34" charset="0"/>
            </a:endParaRP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5435600" y="5445125"/>
            <a:ext cx="2033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Nonagon</a:t>
            </a:r>
            <a:endParaRPr lang="en-GB">
              <a:latin typeface="Calibri" pitchFamily="34" charset="0"/>
            </a:endParaRP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5435600" y="5876925"/>
            <a:ext cx="2008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Decagon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Regular Polygon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68313" y="1341438"/>
            <a:ext cx="8001000" cy="1371600"/>
            <a:chOff x="336" y="672"/>
            <a:chExt cx="5040" cy="864"/>
          </a:xfrm>
        </p:grpSpPr>
        <p:sp>
          <p:nvSpPr>
            <p:cNvPr id="17414" name="Rectangle 41"/>
            <p:cNvSpPr>
              <a:spLocks noChangeArrowheads="1"/>
            </p:cNvSpPr>
            <p:nvPr/>
          </p:nvSpPr>
          <p:spPr bwMode="auto">
            <a:xfrm>
              <a:off x="336" y="672"/>
              <a:ext cx="5040" cy="86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530" y="842"/>
              <a:ext cx="2742" cy="4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A </a:t>
              </a:r>
              <a:r>
                <a:rPr lang="en-US" b="1">
                  <a:solidFill>
                    <a:srgbClr val="FF6600"/>
                  </a:solidFill>
                  <a:latin typeface="Calibri" pitchFamily="34" charset="0"/>
                </a:rPr>
                <a:t>regular polygon </a:t>
              </a:r>
              <a:r>
                <a:rPr lang="en-US">
                  <a:latin typeface="Calibri" pitchFamily="34" charset="0"/>
                </a:rPr>
                <a:t>has equal sides and equal angles.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17416" name="AutoShape 24"/>
            <p:cNvSpPr>
              <a:spLocks noChangeArrowheads="1"/>
            </p:cNvSpPr>
            <p:nvPr/>
          </p:nvSpPr>
          <p:spPr bwMode="auto">
            <a:xfrm>
              <a:off x="4066" y="739"/>
              <a:ext cx="811" cy="701"/>
            </a:xfrm>
            <a:prstGeom prst="hexagon">
              <a:avLst>
                <a:gd name="adj" fmla="val 28923"/>
                <a:gd name="vf" fmla="val 115470"/>
              </a:avLst>
            </a:prstGeom>
            <a:gradFill rotWithShape="0">
              <a:gsLst>
                <a:gs pos="0">
                  <a:srgbClr val="B3ECB3"/>
                </a:gs>
                <a:gs pos="100000">
                  <a:srgbClr val="81DF81"/>
                </a:gs>
              </a:gsLst>
              <a:lin ang="27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pic>
        <p:nvPicPr>
          <p:cNvPr id="2050" name="Picture 2" descr="IMG00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789363"/>
            <a:ext cx="53863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2573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latin typeface="+mj-lt"/>
                <a:ea typeface="+mj-ea"/>
                <a:cs typeface="+mj-cs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Irregular Polygon</a:t>
            </a: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68313" y="1341438"/>
            <a:ext cx="8001000" cy="1371600"/>
            <a:chOff x="336" y="672"/>
            <a:chExt cx="5040" cy="864"/>
          </a:xfrm>
        </p:grpSpPr>
        <p:sp>
          <p:nvSpPr>
            <p:cNvPr id="18438" name="Rectangle 41"/>
            <p:cNvSpPr>
              <a:spLocks noChangeArrowheads="1"/>
            </p:cNvSpPr>
            <p:nvPr/>
          </p:nvSpPr>
          <p:spPr bwMode="auto">
            <a:xfrm>
              <a:off x="336" y="672"/>
              <a:ext cx="5040" cy="86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530" y="842"/>
              <a:ext cx="2742" cy="4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An</a:t>
              </a:r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b="1">
                  <a:solidFill>
                    <a:srgbClr val="FFC000"/>
                  </a:solidFill>
                  <a:latin typeface="Calibri" pitchFamily="34" charset="0"/>
                </a:rPr>
                <a:t>Irregular polygon </a:t>
              </a:r>
              <a:r>
                <a:rPr lang="en-US">
                  <a:latin typeface="Calibri" pitchFamily="34" charset="0"/>
                </a:rPr>
                <a:t>does not have equal sides or equal angles.</a:t>
              </a:r>
              <a:endParaRPr lang="en-GB">
                <a:latin typeface="Calibri" pitchFamily="34" charset="0"/>
              </a:endParaRPr>
            </a:p>
          </p:txBody>
        </p:sp>
        <p:sp>
          <p:nvSpPr>
            <p:cNvPr id="18440" name="AutoShape 24"/>
            <p:cNvSpPr>
              <a:spLocks noChangeArrowheads="1"/>
            </p:cNvSpPr>
            <p:nvPr/>
          </p:nvSpPr>
          <p:spPr bwMode="auto">
            <a:xfrm>
              <a:off x="4066" y="739"/>
              <a:ext cx="811" cy="701"/>
            </a:xfrm>
            <a:prstGeom prst="hexagon">
              <a:avLst>
                <a:gd name="adj" fmla="val 28923"/>
                <a:gd name="vf" fmla="val 115470"/>
              </a:avLst>
            </a:prstGeom>
            <a:gradFill rotWithShape="0">
              <a:gsLst>
                <a:gs pos="0">
                  <a:srgbClr val="B3ECB3"/>
                </a:gs>
                <a:gs pos="100000">
                  <a:srgbClr val="81DF81"/>
                </a:gs>
              </a:gsLst>
              <a:lin ang="27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pic>
        <p:nvPicPr>
          <p:cNvPr id="3074" name="Picture 2" descr="IMG000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644900"/>
            <a:ext cx="61372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25733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latin typeface="+mj-lt"/>
                <a:ea typeface="+mj-ea"/>
                <a:cs typeface="+mj-cs"/>
              </a:rPr>
              <a:t>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More interesting types of Polygons: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5214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Shape</a:t>
                      </a:r>
                      <a:r>
                        <a:rPr lang="en-GB" sz="2000" b="1" baseline="0" dirty="0" smtClean="0">
                          <a:solidFill>
                            <a:srgbClr val="FF0000"/>
                          </a:solidFill>
                        </a:rPr>
                        <a:t> Name: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Number of Sides: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 smtClean="0"/>
                        <a:t>Hendecagon</a:t>
                      </a:r>
                      <a:endParaRPr lang="en-GB" b="0" u="none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11</a:t>
                      </a:r>
                      <a:endParaRPr lang="en-GB" u="sng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Dodecagon</a:t>
                      </a:r>
                      <a:endParaRPr lang="en-GB" sz="1800" b="0" i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Tridecagon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4624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Tetradecagon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Pentadecagon</a:t>
                      </a:r>
                      <a:r>
                        <a:rPr lang="en-GB" sz="1800" b="0" i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(or </a:t>
                      </a:r>
                      <a:r>
                        <a:rPr lang="en-GB" sz="1800" b="0" i="0" u="non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Quindecagon</a:t>
                      </a:r>
                      <a:r>
                        <a:rPr lang="en-GB" sz="1800" b="0" i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GB" sz="1800" b="0" i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Hexadecagon</a:t>
                      </a:r>
                      <a:endParaRPr lang="en-US" sz="1800" b="1" i="0" u="sng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Heptadecagon</a:t>
                      </a:r>
                      <a:endParaRPr lang="en-US" sz="1800" b="1" i="0" u="sng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Octadecagon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Enneadecagon</a:t>
                      </a:r>
                      <a:r>
                        <a:rPr lang="en-GB" sz="1800" b="0" i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(or </a:t>
                      </a:r>
                      <a:r>
                        <a:rPr lang="en-GB" sz="1800" b="0" i="0" u="non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Nonadecagon</a:t>
                      </a:r>
                      <a:r>
                        <a:rPr lang="en-GB" sz="1800" b="0" i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GB" sz="1800" b="0" i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Icosagon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1800" b="1" i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Polygon Song</a:t>
            </a:r>
          </a:p>
        </p:txBody>
      </p:sp>
      <p:sp>
        <p:nvSpPr>
          <p:cNvPr id="4098" name="Music">
            <a:hlinkClick r:id="rId2"/>
          </p:cNvPr>
          <p:cNvSpPr>
            <a:spLocks noEditPoints="1" noChangeArrowheads="1"/>
          </p:cNvSpPr>
          <p:nvPr/>
        </p:nvSpPr>
        <p:spPr bwMode="auto">
          <a:xfrm>
            <a:off x="1403350" y="1844675"/>
            <a:ext cx="4865688" cy="4144963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bright="6000" contrast="4000"/>
          </a:blip>
          <a:srcRect/>
          <a:stretch>
            <a:fillRect/>
          </a:stretch>
        </p:blipFill>
        <p:spPr bwMode="auto">
          <a:xfrm>
            <a:off x="2051050" y="1484313"/>
            <a:ext cx="4914900" cy="478948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rgbClr val="FFFF00"/>
                </a:solidFill>
              </a:rPr>
              <a:t>How Many Polygons can you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154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Polygons</vt:lpstr>
      <vt:lpstr>A Polygon is... </vt:lpstr>
      <vt:lpstr>Which of these shapes are Polygons?</vt:lpstr>
      <vt:lpstr>Polygons are named according to the number of sides they have?</vt:lpstr>
      <vt:lpstr>Regular Polygon</vt:lpstr>
      <vt:lpstr>Irregular Polygon</vt:lpstr>
      <vt:lpstr>More interesting types of Polygons:</vt:lpstr>
      <vt:lpstr>Polygon Song</vt:lpstr>
      <vt:lpstr>How Many Polygons can you see?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Your User Name</dc:creator>
  <cp:lastModifiedBy>cmcsloy797</cp:lastModifiedBy>
  <cp:revision>3</cp:revision>
  <dcterms:created xsi:type="dcterms:W3CDTF">2014-03-11T21:12:08Z</dcterms:created>
  <dcterms:modified xsi:type="dcterms:W3CDTF">2014-03-14T08:13:40Z</dcterms:modified>
</cp:coreProperties>
</file>